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5"/>
  </p:notesMasterIdLst>
  <p:sldIdLst>
    <p:sldId id="278" r:id="rId2"/>
    <p:sldId id="268" r:id="rId3"/>
    <p:sldId id="277" r:id="rId4"/>
    <p:sldId id="285" r:id="rId5"/>
    <p:sldId id="288" r:id="rId6"/>
    <p:sldId id="259" r:id="rId7"/>
    <p:sldId id="280" r:id="rId8"/>
    <p:sldId id="260" r:id="rId9"/>
    <p:sldId id="282" r:id="rId10"/>
    <p:sldId id="258" r:id="rId11"/>
    <p:sldId id="257" r:id="rId12"/>
    <p:sldId id="291" r:id="rId13"/>
    <p:sldId id="301" r:id="rId14"/>
    <p:sldId id="296" r:id="rId15"/>
    <p:sldId id="297" r:id="rId16"/>
    <p:sldId id="298" r:id="rId17"/>
    <p:sldId id="299" r:id="rId18"/>
    <p:sldId id="294" r:id="rId19"/>
    <p:sldId id="302" r:id="rId20"/>
    <p:sldId id="303" r:id="rId21"/>
    <p:sldId id="304" r:id="rId22"/>
    <p:sldId id="305" r:id="rId23"/>
    <p:sldId id="306" r:id="rId24"/>
    <p:sldId id="307" r:id="rId25"/>
    <p:sldId id="311" r:id="rId26"/>
    <p:sldId id="312" r:id="rId27"/>
    <p:sldId id="316" r:id="rId28"/>
    <p:sldId id="317" r:id="rId29"/>
    <p:sldId id="313" r:id="rId30"/>
    <p:sldId id="315" r:id="rId31"/>
    <p:sldId id="314" r:id="rId32"/>
    <p:sldId id="318" r:id="rId33"/>
    <p:sldId id="308" r:id="rId34"/>
    <p:sldId id="300" r:id="rId35"/>
    <p:sldId id="284" r:id="rId36"/>
    <p:sldId id="309" r:id="rId37"/>
    <p:sldId id="293" r:id="rId38"/>
    <p:sldId id="273" r:id="rId39"/>
    <p:sldId id="274" r:id="rId40"/>
    <p:sldId id="319" r:id="rId41"/>
    <p:sldId id="267" r:id="rId42"/>
    <p:sldId id="275" r:id="rId43"/>
    <p:sldId id="279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0AF5C8-00D9-4AE2-95E5-E66505DF4034}">
          <p14:sldIdLst>
            <p14:sldId id="278"/>
            <p14:sldId id="268"/>
            <p14:sldId id="277"/>
            <p14:sldId id="285"/>
          </p14:sldIdLst>
        </p14:section>
        <p14:section name="Terminology" id="{6F7A7B6D-14D9-4A38-9551-9FDC7EEC6F33}">
          <p14:sldIdLst>
            <p14:sldId id="288"/>
            <p14:sldId id="259"/>
            <p14:sldId id="280"/>
            <p14:sldId id="260"/>
            <p14:sldId id="282"/>
            <p14:sldId id="258"/>
            <p14:sldId id="257"/>
            <p14:sldId id="291"/>
          </p14:sldIdLst>
        </p14:section>
        <p14:section name="The die is cast" id="{7CC9E44A-0C30-4C5B-9F96-91DC424E5112}">
          <p14:sldIdLst>
            <p14:sldId id="301"/>
            <p14:sldId id="296"/>
            <p14:sldId id="297"/>
            <p14:sldId id="298"/>
            <p14:sldId id="299"/>
            <p14:sldId id="294"/>
            <p14:sldId id="302"/>
            <p14:sldId id="303"/>
            <p14:sldId id="304"/>
            <p14:sldId id="305"/>
            <p14:sldId id="306"/>
            <p14:sldId id="307"/>
            <p14:sldId id="311"/>
            <p14:sldId id="312"/>
            <p14:sldId id="316"/>
            <p14:sldId id="317"/>
            <p14:sldId id="313"/>
            <p14:sldId id="315"/>
            <p14:sldId id="314"/>
            <p14:sldId id="318"/>
            <p14:sldId id="308"/>
            <p14:sldId id="300"/>
          </p14:sldIdLst>
        </p14:section>
        <p14:section name="Q &amp; A" id="{EC3F6F94-2D82-4EB0-B8B3-D1EDFDD37945}">
          <p14:sldIdLst>
            <p14:sldId id="284"/>
            <p14:sldId id="309"/>
            <p14:sldId id="293"/>
            <p14:sldId id="273"/>
            <p14:sldId id="274"/>
            <p14:sldId id="319"/>
            <p14:sldId id="267"/>
            <p14:sldId id="275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5" autoAdjust="0"/>
    <p:restoredTop sz="60253" autoAdjust="0"/>
  </p:normalViewPr>
  <p:slideViewPr>
    <p:cSldViewPr snapToGrid="0">
      <p:cViewPr varScale="1">
        <p:scale>
          <a:sx n="141" d="100"/>
          <a:sy n="141" d="100"/>
        </p:scale>
        <p:origin x="3489" y="103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61" d="100"/>
          <a:sy n="161" d="100"/>
        </p:scale>
        <p:origin x="5124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Why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/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>
        <a:solidFill>
          <a:schemeClr val="accent2">
            <a:hueOff val="-727682"/>
            <a:satOff val="-41964"/>
            <a:lumOff val="4314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Why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>
        <a:solidFill>
          <a:schemeClr val="accent2">
            <a:hueOff val="-1455363"/>
            <a:satOff val="-83928"/>
            <a:lumOff val="8628"/>
            <a:alpha val="15000"/>
          </a:schemeClr>
        </a:solidFill>
      </dgm:spPr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Why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>
        <a:solidFill>
          <a:schemeClr val="accent2">
            <a:hueOff val="-1455363"/>
            <a:satOff val="-83928"/>
            <a:lumOff val="8628"/>
            <a:alpha val="15000"/>
          </a:schemeClr>
        </a:solidFill>
      </dgm:spPr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FBACF488-7860-47B9-AC95-5AECB2B09C8A}" type="presOf" srcId="{F6275F84-BE2F-4A98-BC05-00109AAC37B8}" destId="{10DEF3C3-4ABC-4FBF-AF7E-4B5D02C34137}" srcOrd="0" destOrd="0" presId="urn:microsoft.com/office/officeart/2005/8/layout/chevron1"/>
    <dgm:cxn modelId="{0DC329EB-8AC7-47EE-B530-12F092B9BC65}" type="presOf" srcId="{C423965E-2C67-4A27-B6E4-19934BCCECD5}" destId="{65308EB6-B019-4C9B-AE06-3040D088422C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1F6D4ED4-9EC2-44D4-B0C0-480E538CF43C}" type="presOf" srcId="{735E1791-E547-476B-8D52-54FD0294A194}" destId="{D8F87F9C-A652-4968-96EA-9309EF831909}" srcOrd="0" destOrd="0" presId="urn:microsoft.com/office/officeart/2005/8/layout/chevron1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74057C34-FBF3-4944-AFC9-4189C7CF8A43}" type="presOf" srcId="{AE16C2FE-B749-444C-A08F-E0F7DAF307D9}" destId="{35790938-0B14-48B2-A316-59A2B53BA6D0}" srcOrd="0" destOrd="0" presId="urn:microsoft.com/office/officeart/2005/8/layout/chevron1"/>
    <dgm:cxn modelId="{EC328318-445B-4AF7-83A6-D7F24DB241F2}" type="presParOf" srcId="{65308EB6-B019-4C9B-AE06-3040D088422C}" destId="{10DEF3C3-4ABC-4FBF-AF7E-4B5D02C34137}" srcOrd="0" destOrd="0" presId="urn:microsoft.com/office/officeart/2005/8/layout/chevron1"/>
    <dgm:cxn modelId="{907CB72C-9DE8-4291-B655-93572F69D0F9}" type="presParOf" srcId="{65308EB6-B019-4C9B-AE06-3040D088422C}" destId="{FF7159AF-36D2-478F-AED5-A0FA717C33FE}" srcOrd="1" destOrd="0" presId="urn:microsoft.com/office/officeart/2005/8/layout/chevron1"/>
    <dgm:cxn modelId="{6F0528F9-254B-41DA-93A9-E8C9124BAFF4}" type="presParOf" srcId="{65308EB6-B019-4C9B-AE06-3040D088422C}" destId="{D8F87F9C-A652-4968-96EA-9309EF831909}" srcOrd="2" destOrd="0" presId="urn:microsoft.com/office/officeart/2005/8/layout/chevron1"/>
    <dgm:cxn modelId="{07798699-EB94-44B4-8E5E-56FA2FEB2DDB}" type="presParOf" srcId="{65308EB6-B019-4C9B-AE06-3040D088422C}" destId="{1893531E-AA6D-431E-863A-42991CED2B0E}" srcOrd="3" destOrd="0" presId="urn:microsoft.com/office/officeart/2005/8/layout/chevron1"/>
    <dgm:cxn modelId="{CFC78F6B-F69D-49D7-81A3-ED7983B24B7C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Why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/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E2BEFBFC-196B-472A-BC29-9D46042E9C5F}" type="presOf" srcId="{AE16C2FE-B749-444C-A08F-E0F7DAF307D9}" destId="{35790938-0B14-48B2-A316-59A2B53BA6D0}" srcOrd="0" destOrd="0" presId="urn:microsoft.com/office/officeart/2005/8/layout/chevron1"/>
    <dgm:cxn modelId="{D967B2B8-994C-461C-A826-E96E30C192D7}" type="presOf" srcId="{C423965E-2C67-4A27-B6E4-19934BCCECD5}" destId="{65308EB6-B019-4C9B-AE06-3040D088422C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0600CEDC-A98F-4014-BB10-24842CF2070C}" type="presOf" srcId="{F6275F84-BE2F-4A98-BC05-00109AAC37B8}" destId="{10DEF3C3-4ABC-4FBF-AF7E-4B5D02C34137}" srcOrd="0" destOrd="0" presId="urn:microsoft.com/office/officeart/2005/8/layout/chevron1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7D7D508A-41D1-4103-9C3E-764717BDAA79}" type="presOf" srcId="{735E1791-E547-476B-8D52-54FD0294A194}" destId="{D8F87F9C-A652-4968-96EA-9309EF831909}" srcOrd="0" destOrd="0" presId="urn:microsoft.com/office/officeart/2005/8/layout/chevron1"/>
    <dgm:cxn modelId="{42E3DD19-489A-4AE6-BA05-35D1579D6CB0}" type="presParOf" srcId="{65308EB6-B019-4C9B-AE06-3040D088422C}" destId="{10DEF3C3-4ABC-4FBF-AF7E-4B5D02C34137}" srcOrd="0" destOrd="0" presId="urn:microsoft.com/office/officeart/2005/8/layout/chevron1"/>
    <dgm:cxn modelId="{58EFC923-D2B1-491C-9A44-9DA1558DFE2B}" type="presParOf" srcId="{65308EB6-B019-4C9B-AE06-3040D088422C}" destId="{FF7159AF-36D2-478F-AED5-A0FA717C33FE}" srcOrd="1" destOrd="0" presId="urn:microsoft.com/office/officeart/2005/8/layout/chevron1"/>
    <dgm:cxn modelId="{542BB2D5-5DC3-4681-978B-0B2334935C64}" type="presParOf" srcId="{65308EB6-B019-4C9B-AE06-3040D088422C}" destId="{D8F87F9C-A652-4968-96EA-9309EF831909}" srcOrd="2" destOrd="0" presId="urn:microsoft.com/office/officeart/2005/8/layout/chevron1"/>
    <dgm:cxn modelId="{7192F90A-BABC-43F2-AE6D-6F372342CD11}" type="presParOf" srcId="{65308EB6-B019-4C9B-AE06-3040D088422C}" destId="{1893531E-AA6D-431E-863A-42991CED2B0E}" srcOrd="3" destOrd="0" presId="urn:microsoft.com/office/officeart/2005/8/layout/chevron1"/>
    <dgm:cxn modelId="{8862A64E-4275-4E52-A5BA-78893263FF2C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Why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Why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Why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Why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87070D-87AF-4443-8990-425EA27CC244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A07FD-5BD5-4529-84B0-48DD2C561176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224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warm welcome to this first webinar in the </a:t>
            </a:r>
            <a:r>
              <a:rPr lang="en-US" dirty="0" err="1"/>
              <a:t>async</a:t>
            </a:r>
            <a:r>
              <a:rPr lang="en-US" dirty="0"/>
              <a:t> webinar series.</a:t>
            </a:r>
          </a:p>
          <a:p>
            <a:r>
              <a:rPr lang="en-US" baseline="0" dirty="0"/>
              <a:t>Today we talk about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1166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Concurrent</a:t>
            </a:r>
            <a:r>
              <a:rPr lang="en-US" baseline="0" dirty="0"/>
              <a:t> is like me while doing the laundry, I walk into the kitchen, put my newspaper away, fill the remaining dishes into the dishwasher and start the dishwasher and go back to reading the newspaper</a:t>
            </a:r>
            <a:endParaRPr lang="en-US" dirty="0"/>
          </a:p>
          <a:p>
            <a:endParaRPr lang="en-US" dirty="0"/>
          </a:p>
          <a:p>
            <a:r>
              <a:rPr lang="en-US" baseline="0" dirty="0"/>
              <a:t>In software this means</a:t>
            </a:r>
          </a:p>
          <a:p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There is a coordinator called Scheduler which deals usually on a single thread with multiple concurrent work items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These work items can be interleaved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Depending on the scheduler work can still be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distributed over threads and processors, but doesn’t have 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aseline="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6212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Parallel can be compared to the laundromat. Multiple people can do their laundry in parallel.</a:t>
            </a:r>
          </a:p>
          <a:p>
            <a:endParaRPr lang="en-US" baseline="0" dirty="0"/>
          </a:p>
          <a:p>
            <a:r>
              <a:rPr lang="en-US" baseline="0" dirty="0"/>
              <a:t>In software this means</a:t>
            </a:r>
            <a:endParaRPr lang="en-US" dirty="0"/>
          </a:p>
          <a:p>
            <a:endParaRPr lang="en-US" dirty="0"/>
          </a:p>
          <a:p>
            <a:r>
              <a:rPr lang="en-US" dirty="0"/>
              <a:t>A parallel</a:t>
            </a:r>
            <a:r>
              <a:rPr lang="en-US" baseline="0" dirty="0"/>
              <a:t> program means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Independent subexpression are evaluated simultaneously on different processors or thread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Goal: Finish computation faster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Ideally suited for CPU bound work such as sorting data in-memory, filter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To be able to benefit from parallelism the problem needs to be dividable into induvial sub items which can be worked on independently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You can achieve parallelism using concurrency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constructs but not the other way around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069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When the laundry is done, I can take out the clothes and dry them in the dryer. So drying is a continuation of the laundry.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In asynchronous programming a continuation is 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 function that is scheduled for execution after its prerequisite function has completed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6382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set the baseline</a:t>
            </a:r>
            <a:r>
              <a:rPr lang="en-US" baseline="0" dirty="0"/>
              <a:t> with the terminologies. Let’s dive into code.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293639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async</a:t>
            </a:r>
            <a:r>
              <a:rPr lang="en-US" dirty="0"/>
              <a:t>/await</a:t>
            </a:r>
            <a:r>
              <a:rPr lang="en-US" baseline="0" dirty="0"/>
              <a:t> keywords are here to reduce the nesting of continuations, also called </a:t>
            </a:r>
            <a:r>
              <a:rPr lang="en-US" baseline="0" dirty="0" err="1"/>
              <a:t>christmas</a:t>
            </a:r>
            <a:r>
              <a:rPr lang="en-US" baseline="0" dirty="0"/>
              <a:t> tree programming, and therefore simplify code drastically.</a:t>
            </a:r>
            <a:endParaRPr lang="en-US" dirty="0"/>
          </a:p>
          <a:p>
            <a:r>
              <a:rPr lang="en-US" dirty="0" err="1"/>
              <a:t>Asyn</a:t>
            </a:r>
            <a:r>
              <a:rPr lang="en-US" dirty="0"/>
              <a:t>/wait is Syntactic sugar augmented</a:t>
            </a:r>
            <a:r>
              <a:rPr lang="en-US" baseline="0" dirty="0"/>
              <a:t> with compiler magic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73360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instead of</a:t>
            </a:r>
            <a:r>
              <a:rPr lang="en-US" baseline="0" dirty="0"/>
              <a:t> we can write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5265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591195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71450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64212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6853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Daniel, Solution Architect…</a:t>
            </a:r>
          </a:p>
          <a:p>
            <a:r>
              <a:rPr lang="en-US" dirty="0"/>
              <a:t>I live in central</a:t>
            </a:r>
            <a:r>
              <a:rPr lang="en-US" baseline="0" dirty="0"/>
              <a:t> Switzerland. If you want to know more about me listen to episode 77 of developer on fire</a:t>
            </a:r>
            <a:endParaRPr lang="en-US" dirty="0"/>
          </a:p>
          <a:p>
            <a:r>
              <a:rPr lang="en-US" dirty="0"/>
              <a:t>You can reach me on twitter under @danielmarbach</a:t>
            </a:r>
          </a:p>
          <a:p>
            <a:r>
              <a:rPr lang="en-US" dirty="0"/>
              <a:t>I blog on the particular blog and on my personal blog</a:t>
            </a:r>
          </a:p>
          <a:p>
            <a:r>
              <a:rPr lang="en-US" dirty="0"/>
              <a:t>Subscribe after this webinar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1455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82524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https://msdn.microsoft.com/en-us/library/system.net.http.httpclient.aspx</a:t>
            </a:r>
          </a:p>
          <a:p>
            <a:endParaRPr lang="de-CH" dirty="0"/>
          </a:p>
          <a:p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provides</a:t>
            </a:r>
            <a:r>
              <a:rPr lang="de-CH" dirty="0"/>
              <a:t> </a:t>
            </a:r>
            <a:r>
              <a:rPr lang="de-CH" dirty="0" err="1"/>
              <a:t>asynchronous</a:t>
            </a:r>
            <a:r>
              <a:rPr lang="de-CH" dirty="0"/>
              <a:t> APIs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99172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legacy</a:t>
            </a:r>
            <a:r>
              <a:rPr lang="de-CH" dirty="0"/>
              <a:t> </a:t>
            </a:r>
            <a:r>
              <a:rPr lang="de-CH" dirty="0" err="1"/>
              <a:t>reasons</a:t>
            </a:r>
            <a:r>
              <a:rPr lang="de-CH" dirty="0"/>
              <a:t>:</a:t>
            </a:r>
          </a:p>
          <a:p>
            <a:r>
              <a:rPr lang="de-CH" dirty="0" err="1"/>
              <a:t>There</a:t>
            </a:r>
            <a:r>
              <a:rPr lang="de-CH" baseline="0" dirty="0"/>
              <a:t> </a:t>
            </a:r>
            <a:r>
              <a:rPr lang="de-CH" baseline="0" dirty="0" err="1"/>
              <a:t>are</a:t>
            </a:r>
            <a:r>
              <a:rPr lang="de-CH" baseline="0" dirty="0"/>
              <a:t> still </a:t>
            </a:r>
            <a:r>
              <a:rPr lang="de-CH" baseline="0" dirty="0" err="1"/>
              <a:t>synchronous</a:t>
            </a:r>
            <a:r>
              <a:rPr lang="de-CH" baseline="0" dirty="0"/>
              <a:t> APIs </a:t>
            </a:r>
            <a:r>
              <a:rPr lang="de-CH" baseline="0" dirty="0" err="1"/>
              <a:t>provided</a:t>
            </a:r>
            <a:r>
              <a:rPr lang="de-CH" baseline="0" dirty="0"/>
              <a:t>, but </a:t>
            </a:r>
            <a:r>
              <a:rPr lang="de-CH" baseline="0" dirty="0" err="1"/>
              <a:t>most</a:t>
            </a:r>
            <a:r>
              <a:rPr lang="de-CH" baseline="0" dirty="0"/>
              <a:t> </a:t>
            </a:r>
            <a:r>
              <a:rPr lang="de-CH" baseline="0" dirty="0" err="1"/>
              <a:t>love</a:t>
            </a:r>
            <a:r>
              <a:rPr lang="de-CH" baseline="0" dirty="0"/>
              <a:t> </a:t>
            </a:r>
            <a:r>
              <a:rPr lang="de-CH" baseline="0" dirty="0" err="1"/>
              <a:t>goes</a:t>
            </a:r>
            <a:r>
              <a:rPr lang="de-CH" baseline="0" dirty="0"/>
              <a:t> </a:t>
            </a:r>
            <a:r>
              <a:rPr lang="de-CH" baseline="0" dirty="0" err="1"/>
              <a:t>into</a:t>
            </a:r>
            <a:r>
              <a:rPr lang="de-CH" baseline="0" dirty="0"/>
              <a:t> </a:t>
            </a:r>
            <a:r>
              <a:rPr lang="de-CH" baseline="0" dirty="0" err="1"/>
              <a:t>asynchronous</a:t>
            </a:r>
            <a:r>
              <a:rPr lang="de-CH" baseline="0" dirty="0"/>
              <a:t> APIs. </a:t>
            </a:r>
            <a:r>
              <a:rPr lang="de-CH" baseline="0" dirty="0" err="1"/>
              <a:t>Sometimes</a:t>
            </a:r>
            <a:r>
              <a:rPr lang="de-CH" baseline="0" dirty="0"/>
              <a:t> </a:t>
            </a:r>
            <a:r>
              <a:rPr lang="de-CH" baseline="0" dirty="0" err="1"/>
              <a:t>synchronous</a:t>
            </a:r>
            <a:r>
              <a:rPr lang="de-CH" baseline="0" dirty="0"/>
              <a:t> APIs </a:t>
            </a:r>
            <a:r>
              <a:rPr lang="de-CH" baseline="0" dirty="0" err="1"/>
              <a:t>behave</a:t>
            </a:r>
            <a:r>
              <a:rPr lang="de-CH" baseline="0" dirty="0"/>
              <a:t> </a:t>
            </a:r>
            <a:r>
              <a:rPr lang="de-CH" baseline="0" dirty="0" err="1"/>
              <a:t>differently</a:t>
            </a:r>
            <a:r>
              <a:rPr lang="de-CH" baseline="0" dirty="0"/>
              <a:t> </a:t>
            </a:r>
            <a:r>
              <a:rPr lang="de-CH" baseline="0" dirty="0" err="1"/>
              <a:t>than</a:t>
            </a:r>
            <a:r>
              <a:rPr lang="de-CH" baseline="0" dirty="0"/>
              <a:t> </a:t>
            </a:r>
            <a:r>
              <a:rPr lang="de-CH" baseline="0" dirty="0" err="1"/>
              <a:t>asynchronous</a:t>
            </a:r>
            <a:r>
              <a:rPr lang="de-CH" baseline="0" dirty="0"/>
              <a:t> APIs. Bugs </a:t>
            </a:r>
            <a:r>
              <a:rPr lang="de-CH" baseline="0" dirty="0" err="1"/>
              <a:t>get</a:t>
            </a:r>
            <a:r>
              <a:rPr lang="de-CH" baseline="0" dirty="0"/>
              <a:t> </a:t>
            </a:r>
            <a:r>
              <a:rPr lang="de-CH" baseline="0" dirty="0" err="1"/>
              <a:t>fixed</a:t>
            </a:r>
            <a:r>
              <a:rPr lang="de-CH" baseline="0" dirty="0"/>
              <a:t> on </a:t>
            </a:r>
            <a:r>
              <a:rPr lang="de-CH" baseline="0" dirty="0" err="1"/>
              <a:t>sync</a:t>
            </a:r>
            <a:r>
              <a:rPr lang="de-CH" baseline="0" dirty="0"/>
              <a:t> APIs </a:t>
            </a:r>
            <a:r>
              <a:rPr lang="de-CH" baseline="0" dirty="0" err="1"/>
              <a:t>mostly</a:t>
            </a:r>
            <a:r>
              <a:rPr lang="de-CH" baseline="0" dirty="0"/>
              <a:t>.</a:t>
            </a:r>
          </a:p>
          <a:p>
            <a:endParaRPr lang="de-CH" baseline="0" dirty="0"/>
          </a:p>
          <a:p>
            <a:r>
              <a:rPr lang="de-CH" baseline="0" dirty="0"/>
              <a:t>Newcomer </a:t>
            </a:r>
            <a:r>
              <a:rPr lang="de-CH" baseline="0" dirty="0" err="1"/>
              <a:t>PaaS</a:t>
            </a:r>
            <a:r>
              <a:rPr lang="de-CH" baseline="0" dirty="0"/>
              <a:t> </a:t>
            </a:r>
            <a:r>
              <a:rPr lang="de-CH" baseline="0" dirty="0" err="1"/>
              <a:t>services</a:t>
            </a:r>
            <a:r>
              <a:rPr lang="de-CH" baseline="0" dirty="0"/>
              <a:t>:</a:t>
            </a:r>
          </a:p>
          <a:p>
            <a:r>
              <a:rPr lang="de-CH" baseline="0" dirty="0"/>
              <a:t>Like </a:t>
            </a:r>
            <a:r>
              <a:rPr lang="de-CH" baseline="0" dirty="0" err="1"/>
              <a:t>DocumentDB</a:t>
            </a:r>
            <a:r>
              <a:rPr lang="de-CH" baseline="0" dirty="0"/>
              <a:t> (</a:t>
            </a:r>
            <a:r>
              <a:rPr lang="de-CH" baseline="0" dirty="0" err="1"/>
              <a:t>except</a:t>
            </a:r>
            <a:r>
              <a:rPr lang="de-CH" baseline="0" dirty="0"/>
              <a:t> </a:t>
            </a:r>
            <a:r>
              <a:rPr lang="de-CH" baseline="0" dirty="0" err="1"/>
              <a:t>for</a:t>
            </a:r>
            <a:r>
              <a:rPr lang="de-CH" baseline="0" dirty="0"/>
              <a:t> </a:t>
            </a:r>
            <a:r>
              <a:rPr lang="de-CH" baseline="0" dirty="0" err="1"/>
              <a:t>some</a:t>
            </a:r>
            <a:r>
              <a:rPr lang="de-CH" baseline="0" dirty="0"/>
              <a:t> </a:t>
            </a:r>
            <a:r>
              <a:rPr lang="de-CH" baseline="0" dirty="0" err="1"/>
              <a:t>parts</a:t>
            </a:r>
            <a:r>
              <a:rPr lang="de-CH" baseline="0" dirty="0"/>
              <a:t> </a:t>
            </a:r>
            <a:r>
              <a:rPr lang="de-CH" baseline="0" dirty="0" err="1"/>
              <a:t>of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querying</a:t>
            </a:r>
            <a:r>
              <a:rPr lang="de-CH" baseline="0" dirty="0"/>
              <a:t> APIs) </a:t>
            </a:r>
            <a:r>
              <a:rPr lang="de-CH" baseline="0" dirty="0" err="1"/>
              <a:t>or</a:t>
            </a:r>
            <a:r>
              <a:rPr lang="de-CH" baseline="0" dirty="0"/>
              <a:t> </a:t>
            </a:r>
            <a:r>
              <a:rPr lang="de-CH" baseline="0" dirty="0" err="1"/>
              <a:t>ServiceFabric</a:t>
            </a:r>
            <a:r>
              <a:rPr lang="de-CH" baseline="0" dirty="0"/>
              <a:t> </a:t>
            </a:r>
            <a:r>
              <a:rPr lang="de-CH" baseline="0" dirty="0" err="1"/>
              <a:t>have</a:t>
            </a:r>
            <a:r>
              <a:rPr lang="de-CH" baseline="0" dirty="0"/>
              <a:t> </a:t>
            </a:r>
            <a:r>
              <a:rPr lang="de-CH" baseline="0" dirty="0" err="1"/>
              <a:t>almost</a:t>
            </a:r>
            <a:r>
              <a:rPr lang="de-CH" baseline="0" dirty="0"/>
              <a:t> </a:t>
            </a:r>
            <a:r>
              <a:rPr lang="de-CH" baseline="0" dirty="0" err="1"/>
              <a:t>only</a:t>
            </a:r>
            <a:r>
              <a:rPr lang="de-CH" baseline="0" dirty="0"/>
              <a:t> </a:t>
            </a:r>
            <a:r>
              <a:rPr lang="de-CH" baseline="0" dirty="0" err="1"/>
              <a:t>async</a:t>
            </a:r>
            <a:r>
              <a:rPr lang="de-CH" baseline="0" dirty="0"/>
              <a:t> APIs</a:t>
            </a:r>
          </a:p>
          <a:p>
            <a:endParaRPr lang="de-CH" baseline="0" dirty="0"/>
          </a:p>
          <a:p>
            <a:r>
              <a:rPr lang="de-CH" dirty="0"/>
              <a:t>https://msdn.microsoft.com/en-us/library/microsoft.azure.documents.client.documentclient_methods.aspx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95182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Yeah but seriously f… off with your stupid </a:t>
            </a:r>
            <a:r>
              <a:rPr lang="en-US" dirty="0" err="1"/>
              <a:t>async</a:t>
            </a:r>
            <a:r>
              <a:rPr lang="en-US" dirty="0"/>
              <a:t> stuff. I’m working in a legacy</a:t>
            </a:r>
            <a:r>
              <a:rPr lang="en-US" baseline="0" dirty="0"/>
              <a:t> project, I don’t have time to deal with this shit. I’m just going to integrate whatever stupid </a:t>
            </a:r>
            <a:r>
              <a:rPr lang="en-US" baseline="0" dirty="0" err="1"/>
              <a:t>async</a:t>
            </a:r>
            <a:r>
              <a:rPr lang="en-US" baseline="0" dirty="0"/>
              <a:t> API is coming in the future and deal with it in a synchronous blocking way.</a:t>
            </a:r>
          </a:p>
          <a:p>
            <a:endParaRPr lang="en-US" baseline="0" dirty="0"/>
          </a:p>
          <a:p>
            <a:r>
              <a:rPr lang="en-US" baseline="0" dirty="0"/>
              <a:t>You can do that, but it has consequences.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562401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Different API </a:t>
            </a:r>
            <a:r>
              <a:rPr lang="de-CH" dirty="0" err="1"/>
              <a:t>calls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remember</a:t>
            </a:r>
            <a:r>
              <a:rPr lang="de-CH" dirty="0"/>
              <a:t> </a:t>
            </a:r>
            <a:r>
              <a:rPr lang="de-CH" dirty="0" err="1"/>
              <a:t>depending</a:t>
            </a:r>
            <a:r>
              <a:rPr lang="de-CH" dirty="0"/>
              <a:t> </a:t>
            </a:r>
            <a:r>
              <a:rPr lang="de-CH" dirty="0" err="1"/>
              <a:t>whether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 Task </a:t>
            </a:r>
            <a:r>
              <a:rPr lang="de-CH" dirty="0" err="1"/>
              <a:t>or</a:t>
            </a:r>
            <a:r>
              <a:rPr lang="de-CH" dirty="0"/>
              <a:t> a Task </a:t>
            </a:r>
            <a:r>
              <a:rPr lang="de-CH" dirty="0" err="1"/>
              <a:t>returning</a:t>
            </a:r>
            <a:r>
              <a:rPr lang="de-CH" dirty="0"/>
              <a:t> a </a:t>
            </a:r>
            <a:r>
              <a:rPr lang="de-CH" dirty="0" err="1"/>
              <a:t>result</a:t>
            </a:r>
            <a:r>
              <a:rPr lang="de-CH" dirty="0"/>
              <a:t> (.</a:t>
            </a:r>
            <a:r>
              <a:rPr lang="de-CH" dirty="0" err="1"/>
              <a:t>Wait</a:t>
            </a:r>
            <a:r>
              <a:rPr lang="de-CH" dirty="0"/>
              <a:t>() </a:t>
            </a:r>
            <a:r>
              <a:rPr lang="de-CH" dirty="0" err="1"/>
              <a:t>or</a:t>
            </a:r>
            <a:r>
              <a:rPr lang="de-CH" dirty="0"/>
              <a:t> .</a:t>
            </a:r>
            <a:r>
              <a:rPr lang="de-CH" dirty="0" err="1"/>
              <a:t>Result</a:t>
            </a:r>
            <a:r>
              <a:rPr lang="de-CH" dirty="0"/>
              <a:t>())</a:t>
            </a:r>
          </a:p>
          <a:p>
            <a:r>
              <a:rPr lang="de-CH" dirty="0" err="1"/>
              <a:t>Masks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original </a:t>
            </a:r>
            <a:r>
              <a:rPr lang="de-CH" baseline="0" dirty="0" err="1"/>
              <a:t>exception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wraps</a:t>
            </a:r>
            <a:r>
              <a:rPr lang="de-CH" baseline="0" dirty="0"/>
              <a:t> </a:t>
            </a:r>
            <a:r>
              <a:rPr lang="de-CH" baseline="0" dirty="0" err="1"/>
              <a:t>it</a:t>
            </a:r>
            <a:r>
              <a:rPr lang="de-CH" baseline="0" dirty="0"/>
              <a:t> in an </a:t>
            </a:r>
            <a:r>
              <a:rPr lang="de-CH" baseline="0" dirty="0" err="1"/>
              <a:t>AggregateException</a:t>
            </a:r>
            <a:r>
              <a:rPr lang="de-CH" baseline="0" dirty="0"/>
              <a:t> (</a:t>
            </a:r>
            <a:r>
              <a:rPr lang="de-CH" baseline="0" dirty="0" err="1"/>
              <a:t>can</a:t>
            </a:r>
            <a:r>
              <a:rPr lang="de-CH" baseline="0" dirty="0"/>
              <a:t> </a:t>
            </a:r>
            <a:r>
              <a:rPr lang="de-CH" baseline="0" dirty="0" err="1"/>
              <a:t>make</a:t>
            </a:r>
            <a:r>
              <a:rPr lang="de-CH" baseline="0" dirty="0"/>
              <a:t> </a:t>
            </a:r>
            <a:r>
              <a:rPr lang="de-CH" baseline="0" dirty="0" err="1"/>
              <a:t>debugging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searching</a:t>
            </a:r>
            <a:r>
              <a:rPr lang="de-CH" baseline="0" dirty="0"/>
              <a:t> </a:t>
            </a:r>
            <a:r>
              <a:rPr lang="de-CH" baseline="0" dirty="0" err="1"/>
              <a:t>for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root</a:t>
            </a:r>
            <a:r>
              <a:rPr lang="de-CH" baseline="0" dirty="0"/>
              <a:t> </a:t>
            </a:r>
            <a:r>
              <a:rPr lang="de-CH" baseline="0" dirty="0" err="1"/>
              <a:t>cause</a:t>
            </a:r>
            <a:r>
              <a:rPr lang="de-CH" baseline="0" dirty="0"/>
              <a:t> </a:t>
            </a:r>
            <a:r>
              <a:rPr lang="de-CH" baseline="0" dirty="0" err="1"/>
              <a:t>cumbersome</a:t>
            </a:r>
            <a:r>
              <a:rPr lang="de-CH" baseline="0" dirty="0"/>
              <a:t>)</a:t>
            </a:r>
          </a:p>
          <a:p>
            <a:r>
              <a:rPr lang="de-CH" baseline="0" dirty="0" err="1"/>
              <a:t>Unnatural</a:t>
            </a:r>
            <a:r>
              <a:rPr lang="de-CH" baseline="0" dirty="0"/>
              <a:t> </a:t>
            </a:r>
            <a:r>
              <a:rPr lang="de-CH" baseline="0" dirty="0" err="1"/>
              <a:t>environment</a:t>
            </a:r>
            <a:r>
              <a:rPr lang="de-CH" baseline="0" dirty="0"/>
              <a:t> </a:t>
            </a:r>
            <a:r>
              <a:rPr lang="de-CH" baseline="0" dirty="0" err="1"/>
              <a:t>for</a:t>
            </a:r>
            <a:r>
              <a:rPr lang="de-CH" baseline="0" dirty="0"/>
              <a:t> </a:t>
            </a:r>
            <a:r>
              <a:rPr lang="de-CH" baseline="0" dirty="0" err="1"/>
              <a:t>developers</a:t>
            </a:r>
            <a:r>
              <a:rPr lang="de-CH" baseline="0" dirty="0"/>
              <a:t> </a:t>
            </a:r>
            <a:r>
              <a:rPr lang="de-CH" baseline="0" dirty="0" err="1"/>
              <a:t>already</a:t>
            </a:r>
            <a:r>
              <a:rPr lang="de-CH" baseline="0" dirty="0"/>
              <a:t> </a:t>
            </a:r>
            <a:r>
              <a:rPr lang="de-CH" baseline="0" dirty="0" err="1"/>
              <a:t>knowing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async</a:t>
            </a:r>
            <a:r>
              <a:rPr lang="de-CH" baseline="0" dirty="0"/>
              <a:t>/</a:t>
            </a:r>
            <a:r>
              <a:rPr lang="de-CH" baseline="0" dirty="0" err="1"/>
              <a:t>await</a:t>
            </a:r>
            <a:r>
              <a:rPr lang="de-CH" baseline="0" dirty="0"/>
              <a:t> </a:t>
            </a:r>
            <a:r>
              <a:rPr lang="de-CH" baseline="0" dirty="0" err="1"/>
              <a:t>keywords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7569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Blocking</a:t>
            </a:r>
            <a:r>
              <a:rPr lang="de-CH" dirty="0"/>
              <a:t> </a:t>
            </a:r>
            <a:r>
              <a:rPr lang="de-CH" dirty="0" err="1"/>
              <a:t>calls</a:t>
            </a:r>
            <a:r>
              <a:rPr lang="de-CH" dirty="0"/>
              <a:t> hold </a:t>
            </a:r>
            <a:r>
              <a:rPr lang="de-CH" dirty="0" err="1"/>
              <a:t>captive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entering</a:t>
            </a:r>
            <a:r>
              <a:rPr lang="de-CH" dirty="0"/>
              <a:t> </a:t>
            </a:r>
            <a:r>
              <a:rPr lang="de-CH" dirty="0" err="1"/>
              <a:t>thread</a:t>
            </a:r>
            <a:endParaRPr lang="de-CH" dirty="0"/>
          </a:p>
          <a:p>
            <a:r>
              <a:rPr lang="de-CH" dirty="0"/>
              <a:t>At </a:t>
            </a:r>
            <a:r>
              <a:rPr lang="de-CH" dirty="0" err="1"/>
              <a:t>first</a:t>
            </a:r>
            <a:r>
              <a:rPr lang="de-CH" dirty="0"/>
              <a:t> </a:t>
            </a:r>
            <a:r>
              <a:rPr lang="de-CH" dirty="0" err="1"/>
              <a:t>sight</a:t>
            </a:r>
            <a:r>
              <a:rPr lang="de-CH" dirty="0"/>
              <a:t>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doesn’t</a:t>
            </a:r>
            <a:r>
              <a:rPr lang="de-CH" dirty="0"/>
              <a:t> </a:t>
            </a:r>
            <a:r>
              <a:rPr lang="de-CH" dirty="0" err="1"/>
              <a:t>seem</a:t>
            </a:r>
            <a:r>
              <a:rPr lang="de-CH" dirty="0"/>
              <a:t> like a </a:t>
            </a:r>
            <a:r>
              <a:rPr lang="de-CH" dirty="0" err="1"/>
              <a:t>big</a:t>
            </a:r>
            <a:r>
              <a:rPr lang="de-CH" dirty="0"/>
              <a:t> deal.</a:t>
            </a:r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77262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Thread.Sleep</a:t>
            </a:r>
            <a:r>
              <a:rPr lang="de-CH" baseline="0" dirty="0"/>
              <a:t> vs. </a:t>
            </a:r>
            <a:r>
              <a:rPr lang="de-CH" baseline="0" dirty="0" err="1"/>
              <a:t>Task.Delay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768424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446243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ALT+Enter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842493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Fixed.</a:t>
            </a:r>
            <a:r>
              <a:rPr lang="de-CH" baseline="0" dirty="0"/>
              <a:t> </a:t>
            </a:r>
            <a:r>
              <a:rPr lang="de-CH" baseline="0" dirty="0" err="1"/>
              <a:t>Build</a:t>
            </a:r>
            <a:r>
              <a:rPr lang="de-CH" baseline="0" dirty="0"/>
              <a:t>. </a:t>
            </a:r>
            <a:r>
              <a:rPr lang="de-CH" baseline="0" dirty="0" err="1"/>
              <a:t>Continous</a:t>
            </a:r>
            <a:r>
              <a:rPr lang="de-CH" baseline="0" dirty="0"/>
              <a:t> Integration, </a:t>
            </a:r>
            <a:r>
              <a:rPr lang="de-CH" baseline="0" dirty="0" err="1"/>
              <a:t>Continuous</a:t>
            </a:r>
            <a:r>
              <a:rPr lang="de-CH" baseline="0" dirty="0"/>
              <a:t> </a:t>
            </a:r>
            <a:r>
              <a:rPr lang="de-CH" baseline="0" dirty="0" err="1"/>
              <a:t>Deployement</a:t>
            </a:r>
            <a:r>
              <a:rPr lang="de-CH" baseline="0" dirty="0"/>
              <a:t> </a:t>
            </a:r>
            <a:r>
              <a:rPr lang="de-CH" baseline="0" dirty="0" err="1"/>
              <a:t>to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cloud</a:t>
            </a:r>
            <a:r>
              <a:rPr lang="de-CH" baseline="0" dirty="0"/>
              <a:t>, </a:t>
            </a:r>
            <a:r>
              <a:rPr lang="de-CH" baseline="0" dirty="0" err="1"/>
              <a:t>done</a:t>
            </a:r>
            <a:r>
              <a:rPr lang="de-CH" baseline="0" dirty="0"/>
              <a:t>. </a:t>
            </a:r>
            <a:r>
              <a:rPr lang="de-CH" baseline="0" dirty="0" err="1"/>
              <a:t>It’s</a:t>
            </a:r>
            <a:r>
              <a:rPr lang="de-CH" baseline="0" dirty="0"/>
              <a:t> </a:t>
            </a:r>
            <a:r>
              <a:rPr lang="de-CH" baseline="0" dirty="0" err="1"/>
              <a:t>beer’o</a:t>
            </a:r>
            <a:r>
              <a:rPr lang="de-CH" baseline="0" dirty="0"/>
              <a:t> </a:t>
            </a:r>
            <a:r>
              <a:rPr lang="de-CH" baseline="0" dirty="0" err="1"/>
              <a:t>clock</a:t>
            </a:r>
            <a:r>
              <a:rPr lang="de-CH" baseline="0" dirty="0"/>
              <a:t> </a:t>
            </a:r>
            <a:r>
              <a:rPr lang="de-CH" baseline="0" dirty="0" err="1"/>
              <a:t>lets</a:t>
            </a:r>
            <a:r>
              <a:rPr lang="de-CH" baseline="0" dirty="0"/>
              <a:t> </a:t>
            </a:r>
            <a:r>
              <a:rPr lang="de-CH" baseline="0" dirty="0" err="1"/>
              <a:t>go</a:t>
            </a:r>
            <a:r>
              <a:rPr lang="de-CH" baseline="0" dirty="0"/>
              <a:t> </a:t>
            </a:r>
            <a:r>
              <a:rPr lang="de-CH" baseline="0" dirty="0" err="1"/>
              <a:t>home</a:t>
            </a:r>
            <a:endParaRPr lang="de-CH" baseline="0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day a really angry customer called in because their custom made chocolate bar order submitted 2 weeks ago never arrived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 managers got angry, and the team committed to do everything they can to find out the root cause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Tracked it down to the above Handler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Weak element in the system. But why? 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21732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webinar we will learn</a:t>
            </a:r>
            <a:r>
              <a:rPr lang="en-US" baseline="0" dirty="0"/>
              <a:t> important terminologies</a:t>
            </a:r>
          </a:p>
          <a:p>
            <a:r>
              <a:rPr lang="en-US" baseline="0" dirty="0"/>
              <a:t>The difference between CPU-bound and IO-bound</a:t>
            </a:r>
          </a:p>
          <a:p>
            <a:r>
              <a:rPr lang="en-US" baseline="0" dirty="0"/>
              <a:t>The difference between Threads and Tasks</a:t>
            </a:r>
          </a:p>
          <a:p>
            <a:r>
              <a:rPr lang="en-US" baseline="0" dirty="0"/>
              <a:t>And a few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99759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Async</a:t>
            </a:r>
            <a:r>
              <a:rPr lang="de-CH" dirty="0"/>
              <a:t> </a:t>
            </a:r>
            <a:r>
              <a:rPr lang="de-CH" dirty="0" err="1"/>
              <a:t>Void</a:t>
            </a:r>
            <a:r>
              <a:rPr lang="de-CH" dirty="0"/>
              <a:t> Demo</a:t>
            </a:r>
          </a:p>
          <a:p>
            <a:r>
              <a:rPr lang="de-CH" dirty="0"/>
              <a:t>Deadlock</a:t>
            </a:r>
            <a:r>
              <a:rPr lang="de-CH" baseline="0" dirty="0"/>
              <a:t> Demo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1043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Attention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baseline="0" dirty="0"/>
              <a:t> </a:t>
            </a:r>
            <a:r>
              <a:rPr lang="de-CH" baseline="0" dirty="0" err="1"/>
              <a:t>may</a:t>
            </a:r>
            <a:r>
              <a:rPr lang="de-CH" baseline="0" dirty="0"/>
              <a:t> </a:t>
            </a:r>
            <a:r>
              <a:rPr lang="de-CH" baseline="0" dirty="0" err="1"/>
              <a:t>vary</a:t>
            </a:r>
            <a:r>
              <a:rPr lang="de-CH" baseline="0" dirty="0"/>
              <a:t> </a:t>
            </a:r>
            <a:r>
              <a:rPr lang="de-CH" baseline="0" dirty="0" err="1"/>
              <a:t>drastically</a:t>
            </a:r>
            <a:r>
              <a:rPr lang="de-CH" baseline="0" dirty="0"/>
              <a:t> </a:t>
            </a:r>
            <a:r>
              <a:rPr lang="de-CH" baseline="0" dirty="0" err="1"/>
              <a:t>depending</a:t>
            </a:r>
            <a:r>
              <a:rPr lang="de-CH" baseline="0" dirty="0"/>
              <a:t> on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azure</a:t>
            </a:r>
            <a:r>
              <a:rPr lang="de-CH" baseline="0" dirty="0"/>
              <a:t> </a:t>
            </a:r>
            <a:r>
              <a:rPr lang="de-CH" baseline="0" dirty="0" err="1"/>
              <a:t>latency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hardware</a:t>
            </a:r>
            <a:r>
              <a:rPr lang="de-CH" baseline="0" dirty="0"/>
              <a:t> </a:t>
            </a:r>
            <a:r>
              <a:rPr lang="de-CH" baseline="0" dirty="0" err="1"/>
              <a:t>used</a:t>
            </a:r>
            <a:r>
              <a:rPr lang="de-CH" baseline="0" dirty="0"/>
              <a:t> on </a:t>
            </a:r>
            <a:r>
              <a:rPr lang="de-CH" baseline="0" dirty="0" err="1"/>
              <a:t>prem</a:t>
            </a:r>
            <a:r>
              <a:rPr lang="de-CH" baseline="0" dirty="0"/>
              <a:t> </a:t>
            </a:r>
            <a:r>
              <a:rPr lang="de-CH" baseline="0" dirty="0" err="1"/>
              <a:t>for</a:t>
            </a:r>
            <a:r>
              <a:rPr lang="de-CH" baseline="0" dirty="0"/>
              <a:t> MSMQ. </a:t>
            </a:r>
          </a:p>
          <a:p>
            <a:endParaRPr lang="de-CH" baseline="0" dirty="0"/>
          </a:p>
          <a:p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this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only</a:t>
            </a:r>
            <a:r>
              <a:rPr lang="de-CH" baseline="0" dirty="0"/>
              <a:t> </a:t>
            </a:r>
            <a:r>
              <a:rPr lang="de-CH" baseline="0" dirty="0" err="1"/>
              <a:t>raw</a:t>
            </a:r>
            <a:r>
              <a:rPr lang="de-CH" baseline="0" dirty="0"/>
              <a:t> </a:t>
            </a:r>
            <a:r>
              <a:rPr lang="de-CH" baseline="0" dirty="0" err="1"/>
              <a:t>throughput</a:t>
            </a:r>
            <a:r>
              <a:rPr lang="de-CH" baseline="0" dirty="0"/>
              <a:t> </a:t>
            </a:r>
            <a:r>
              <a:rPr lang="de-CH" baseline="0" dirty="0" err="1"/>
              <a:t>measured</a:t>
            </a:r>
            <a:r>
              <a:rPr lang="de-CH" baseline="0" dirty="0"/>
              <a:t>. </a:t>
            </a:r>
            <a:r>
              <a:rPr lang="de-CH" baseline="0" dirty="0" err="1"/>
              <a:t>Everything</a:t>
            </a:r>
            <a:r>
              <a:rPr lang="de-CH" baseline="0" dirty="0"/>
              <a:t> </a:t>
            </a:r>
            <a:r>
              <a:rPr lang="de-CH" baseline="0" dirty="0" err="1"/>
              <a:t>else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also </a:t>
            </a:r>
            <a:r>
              <a:rPr lang="de-CH" baseline="0" dirty="0" err="1"/>
              <a:t>asynchronous</a:t>
            </a:r>
            <a:r>
              <a:rPr lang="de-CH" baseline="0" dirty="0"/>
              <a:t> like </a:t>
            </a:r>
            <a:r>
              <a:rPr lang="de-CH" baseline="0" dirty="0" err="1"/>
              <a:t>persistence</a:t>
            </a:r>
            <a:r>
              <a:rPr lang="de-CH" baseline="0" dirty="0"/>
              <a:t>, </a:t>
            </a:r>
            <a:r>
              <a:rPr lang="de-CH" baseline="0" dirty="0" err="1"/>
              <a:t>file</a:t>
            </a:r>
            <a:r>
              <a:rPr lang="de-CH" baseline="0" dirty="0"/>
              <a:t> </a:t>
            </a:r>
            <a:r>
              <a:rPr lang="de-CH" baseline="0" dirty="0" err="1"/>
              <a:t>transfers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so on. </a:t>
            </a:r>
            <a:r>
              <a:rPr lang="de-CH" baseline="0" dirty="0" err="1"/>
              <a:t>We</a:t>
            </a:r>
            <a:r>
              <a:rPr lang="de-CH" baseline="0" dirty="0"/>
              <a:t> also </a:t>
            </a:r>
            <a:r>
              <a:rPr lang="de-CH" baseline="0" dirty="0" err="1"/>
              <a:t>see</a:t>
            </a:r>
            <a:r>
              <a:rPr lang="de-CH" baseline="0" dirty="0"/>
              <a:t> </a:t>
            </a:r>
            <a:r>
              <a:rPr lang="de-CH" baseline="0" dirty="0" err="1"/>
              <a:t>much</a:t>
            </a:r>
            <a:r>
              <a:rPr lang="de-CH" baseline="0" dirty="0"/>
              <a:t> </a:t>
            </a:r>
            <a:r>
              <a:rPr lang="de-CH" baseline="0" dirty="0" err="1"/>
              <a:t>better</a:t>
            </a:r>
            <a:r>
              <a:rPr lang="de-CH" baseline="0" dirty="0"/>
              <a:t> </a:t>
            </a:r>
            <a:r>
              <a:rPr lang="de-CH" baseline="0" dirty="0" err="1"/>
              <a:t>ressource</a:t>
            </a:r>
            <a:r>
              <a:rPr lang="de-CH" baseline="0" dirty="0"/>
              <a:t> </a:t>
            </a:r>
            <a:r>
              <a:rPr lang="de-CH" baseline="0" dirty="0" err="1"/>
              <a:t>usage</a:t>
            </a:r>
            <a:r>
              <a:rPr lang="de-CH" baseline="0" dirty="0"/>
              <a:t> like </a:t>
            </a:r>
            <a:r>
              <a:rPr lang="de-CH" baseline="0" dirty="0" err="1"/>
              <a:t>using</a:t>
            </a:r>
            <a:r>
              <a:rPr lang="de-CH" baseline="0" dirty="0"/>
              <a:t> </a:t>
            </a:r>
            <a:r>
              <a:rPr lang="de-CH" baseline="0" dirty="0" err="1"/>
              <a:t>less</a:t>
            </a:r>
            <a:r>
              <a:rPr lang="de-CH" baseline="0" dirty="0"/>
              <a:t> </a:t>
            </a:r>
            <a:r>
              <a:rPr lang="de-CH" baseline="0" dirty="0" err="1"/>
              <a:t>threads</a:t>
            </a:r>
            <a:r>
              <a:rPr lang="de-CH" baseline="0" dirty="0"/>
              <a:t> </a:t>
            </a:r>
            <a:r>
              <a:rPr lang="de-CH" baseline="0" dirty="0" err="1"/>
              <a:t>more</a:t>
            </a:r>
            <a:r>
              <a:rPr lang="de-CH" baseline="0" dirty="0"/>
              <a:t> </a:t>
            </a:r>
            <a:r>
              <a:rPr lang="de-CH" baseline="0" dirty="0" err="1"/>
              <a:t>efficiently</a:t>
            </a:r>
            <a:r>
              <a:rPr lang="de-CH" baseline="0" dirty="0"/>
              <a:t>. </a:t>
            </a:r>
            <a:r>
              <a:rPr lang="de-CH" baseline="0" dirty="0" err="1"/>
              <a:t>Less</a:t>
            </a:r>
            <a:r>
              <a:rPr lang="de-CH" baseline="0" dirty="0"/>
              <a:t> CPU </a:t>
            </a:r>
            <a:r>
              <a:rPr lang="de-CH" baseline="0" dirty="0" err="1"/>
              <a:t>usage</a:t>
            </a:r>
            <a:r>
              <a:rPr lang="de-CH" baseline="0" dirty="0"/>
              <a:t> </a:t>
            </a:r>
            <a:r>
              <a:rPr lang="de-CH" baseline="0" dirty="0" err="1"/>
              <a:t>while</a:t>
            </a:r>
            <a:r>
              <a:rPr lang="de-CH" baseline="0" dirty="0"/>
              <a:t> high IO </a:t>
            </a:r>
            <a:r>
              <a:rPr lang="de-CH" baseline="0" dirty="0" err="1"/>
              <a:t>usage</a:t>
            </a:r>
            <a:r>
              <a:rPr lang="de-CH" baseline="0" dirty="0"/>
              <a:t>…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5297996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3532015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Stop thinking in threads. For</a:t>
            </a:r>
            <a:r>
              <a:rPr lang="en-US" baseline="0" dirty="0"/>
              <a:t> most applications threads are no longer relevant. Think in Tasks. Rest assured the TPL runtime is heavily optimized for most production scenarios.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13456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6939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how does</a:t>
            </a:r>
            <a:r>
              <a:rPr lang="en-US" baseline="0" dirty="0"/>
              <a:t> this relate to the yet to be release </a:t>
            </a:r>
            <a:r>
              <a:rPr lang="en-US" baseline="0" dirty="0" err="1"/>
              <a:t>NServiceBus</a:t>
            </a:r>
            <a:r>
              <a:rPr lang="en-US" baseline="0" dirty="0"/>
              <a:t> Version 6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1097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39161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74354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40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60367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that can be answered in blog posts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41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70487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webinar is divided</a:t>
            </a:r>
            <a:r>
              <a:rPr lang="en-US" baseline="0" dirty="0"/>
              <a:t> into three parts</a:t>
            </a:r>
          </a:p>
          <a:p>
            <a:endParaRPr lang="en-US" baseline="0" dirty="0"/>
          </a:p>
          <a:p>
            <a:r>
              <a:rPr lang="en-US" baseline="0" dirty="0"/>
              <a:t>Terminology</a:t>
            </a:r>
          </a:p>
          <a:p>
            <a:r>
              <a:rPr lang="en-US" baseline="0" dirty="0"/>
              <a:t>Code and </a:t>
            </a:r>
            <a:r>
              <a:rPr lang="en-US" baseline="0" dirty="0" err="1"/>
              <a:t>WrapUp</a:t>
            </a:r>
            <a:r>
              <a:rPr lang="en-US" baseline="0" dirty="0"/>
              <a:t> including Q&amp;A</a:t>
            </a:r>
          </a:p>
          <a:p>
            <a:endParaRPr lang="en-US" baseline="0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7217939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42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87820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Thank you very much</a:t>
            </a:r>
            <a:r>
              <a:rPr lang="de-CH" baseline="0" dirty="0"/>
              <a:t> for listening and see you next time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43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9593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Before we dive deep into code I’m going to talk important terminologies.</a:t>
            </a:r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3219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in the real world can be compared to me doing the laundry. I</a:t>
            </a:r>
            <a:r>
              <a:rPr lang="en-US" baseline="0" dirty="0"/>
              <a:t> put my dirty clothes into the machine and select the program or timer and let the machine do its work. Until the laundry is done, indicated by a beep of the machine, I can carry on with other things like reading the newspaper, playing with my kid…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 I, the worker, am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free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until signal indicates external task is done</a:t>
            </a:r>
          </a:p>
          <a:p>
            <a:endParaRPr lang="en-US" baseline="0" dirty="0"/>
          </a:p>
          <a:p>
            <a:r>
              <a:rPr lang="en-US" baseline="0" dirty="0"/>
              <a:t>This is very similar to software</a:t>
            </a:r>
            <a:endParaRPr lang="de-CH" dirty="0"/>
          </a:p>
          <a:p>
            <a:endParaRPr lang="de-CH" dirty="0"/>
          </a:p>
          <a:p>
            <a:r>
              <a:rPr lang="de-CH" dirty="0"/>
              <a:t>Asynchronous</a:t>
            </a:r>
            <a:r>
              <a:rPr lang="de-CH" baseline="0" dirty="0"/>
              <a:t> program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dispatches tasks to devices that can take care of themselves, leaving the program free to do something else until it receives a signal that the results are finished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Asynchronous programming should be used for external operations which support event-driven callbacks when they are done.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Usually that is the case for IO-bound work.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For example on windows IOCompletionPorts signal the result of a IO operation back to the initiator of the operation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aseline="0" dirty="0" err="1"/>
              <a:t>Async</a:t>
            </a:r>
            <a:r>
              <a:rPr lang="en-US" baseline="0" dirty="0"/>
              <a:t> operation can be more efficient, since the worker initiating the work are not blocked.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9198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System.Threading.Task is an abstraction layer which represents both CPU bound and IO-bound operations as a uniformed</a:t>
            </a:r>
            <a:r>
              <a:rPr lang="de-CH" baseline="0" dirty="0"/>
              <a:t> API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Represents the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state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outcome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of an asynchronous operation executed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now, later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or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never</a:t>
            </a: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endParaRPr lang="de-CH" baseline="0" dirty="0"/>
          </a:p>
          <a:p>
            <a:r>
              <a:rPr lang="en-US" baseline="0" dirty="0"/>
              <a:t>This is very similar to washing clothes.</a:t>
            </a:r>
          </a:p>
          <a:p>
            <a:endParaRPr lang="en-US" baseline="0" dirty="0"/>
          </a:p>
          <a:p>
            <a:r>
              <a:rPr lang="en-US" baseline="0" dirty="0"/>
              <a:t>If Task represents an IO-bound operation then, we could compare it to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1500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The laundry machine</a:t>
            </a:r>
          </a:p>
          <a:p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So the state of the task representing the laundry machine would be running, not running, completed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 outcome should be clean clothes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 can late start the machine with a timer, or the machine can decide to run a health check before the process starts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It is also possible that because of failures the machine never starts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Or even more likely my wife cancels the process because yet again I’ve chosen the wrong temperature</a:t>
            </a:r>
          </a:p>
          <a:p>
            <a:endParaRPr lang="en-US" baseline="0" dirty="0"/>
          </a:p>
          <a:p>
            <a:r>
              <a:rPr lang="en-US" baseline="0" dirty="0"/>
              <a:t>The CPU-bound task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6579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Can be compared to me doing the laundry manually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No matter whether the task is IO or CPU bound,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T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hreads are the w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orkers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responsible for getting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 done that are scheduled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But with CPU bound tasks the worker thread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is blocked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So that means a thread can only handle one CPU-bound task at a time</a:t>
            </a:r>
            <a:endParaRPr lang="de-CH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dirty="0"/>
              <a:t>In contrast</a:t>
            </a:r>
            <a:r>
              <a:rPr lang="en-US" baseline="0" dirty="0"/>
              <a:t> </a:t>
            </a:r>
            <a:endParaRPr lang="en-US" dirty="0"/>
          </a:p>
          <a:p>
            <a:r>
              <a:rPr lang="en-US" dirty="0"/>
              <a:t>A thread can handle multiple IO-bound tasks concurrently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91179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87815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917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5094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106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1563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308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25292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8870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943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398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9299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AEABE-1D59-4413-813E-803E21872067}" type="datetimeFigureOut">
              <a:rPr lang="de-CH" smtClean="0"/>
              <a:t>11.05.2016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20683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Yanone Kaffeesatz Regular" panose="020000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48958" y="2411332"/>
            <a:ext cx="6494085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 / Await</a:t>
            </a:r>
            <a:endParaRPr lang="de-CH" sz="1100" dirty="0"/>
          </a:p>
        </p:txBody>
      </p:sp>
      <p:sp>
        <p:nvSpPr>
          <p:cNvPr id="6" name="Rectangle 5"/>
          <p:cNvSpPr/>
          <p:nvPr/>
        </p:nvSpPr>
        <p:spPr>
          <a:xfrm>
            <a:off x="1243435" y="1303336"/>
            <a:ext cx="25490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Welcome</a:t>
            </a:r>
            <a:endParaRPr lang="de-CH" sz="105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307322" y="4273380"/>
            <a:ext cx="462498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The die is cast</a:t>
            </a:r>
            <a:endParaRPr lang="de-CH" sz="1050" dirty="0">
              <a:solidFill>
                <a:schemeClr val="accent4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6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-53245" y="2814881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concurrent</a:t>
            </a:r>
            <a:endParaRPr lang="de-CH" sz="1200" dirty="0"/>
          </a:p>
        </p:txBody>
      </p:sp>
      <p:grpSp>
        <p:nvGrpSpPr>
          <p:cNvPr id="4" name="Group 3"/>
          <p:cNvGrpSpPr/>
          <p:nvPr/>
        </p:nvGrpSpPr>
        <p:grpSpPr>
          <a:xfrm>
            <a:off x="-502208" y="0"/>
            <a:ext cx="6730540" cy="6858001"/>
            <a:chOff x="-675129" y="-990808"/>
            <a:chExt cx="6730540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675129" y="-990808"/>
              <a:ext cx="6730540" cy="6858001"/>
              <a:chOff x="-86315" y="-1516892"/>
              <a:chExt cx="6730540" cy="6858001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-86315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 rot="16200000">
                <a:off x="2707393" y="1404277"/>
                <a:ext cx="6858001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endParaRPr lang="en-US" sz="6000" dirty="0">
                  <a:solidFill>
                    <a:schemeClr val="accent3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07091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253747" y="682217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158524" y="62186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74186" y="127286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9821" y="142500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interleaved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4" t="8198" r="4416" b="9349"/>
          <a:stretch/>
        </p:blipFill>
        <p:spPr>
          <a:xfrm>
            <a:off x="5388742" y="717581"/>
            <a:ext cx="3778894" cy="34786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9037864" y="1976324"/>
            <a:ext cx="2853618" cy="417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003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2" name="Rectangle 1"/>
            <p:cNvSpPr/>
            <p:nvPr/>
          </p:nvSpPr>
          <p:spPr>
            <a:xfrm>
              <a:off x="588815" y="87318"/>
              <a:ext cx="4999911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1794920"/>
              <a:ext cx="4999912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613402"/>
            <a:ext cx="3816626" cy="5734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simultaneous</a:t>
            </a:r>
          </a:p>
        </p:txBody>
      </p:sp>
    </p:spTree>
    <p:extLst>
      <p:ext uri="{BB962C8B-B14F-4D97-AF65-F5344CB8AC3E}">
        <p14:creationId xmlns:p14="http://schemas.microsoft.com/office/powerpoint/2010/main" val="403767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2285315"/>
              <a:ext cx="5596864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6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Continuation</a:t>
              </a:r>
              <a:endParaRPr lang="de-CH" sz="1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81487" y="1160556"/>
            <a:ext cx="3024591" cy="453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71932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935138757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4796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2285315"/>
              <a:ext cx="5596864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600" dirty="0" err="1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async</a:t>
              </a:r>
              <a:r>
                <a:rPr lang="en-US" sz="96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/await</a:t>
              </a:r>
              <a:endParaRPr lang="de-CH" sz="1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simplicity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81487" y="867250"/>
            <a:ext cx="9108927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function1(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function2(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function3(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function4(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function5(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   </a:t>
            </a:r>
            <a:r>
              <a:rPr lang="en-US" sz="3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// do something useful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 })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})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})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})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})</a:t>
            </a:r>
            <a:endParaRPr lang="de-CH" sz="500" dirty="0"/>
          </a:p>
        </p:txBody>
      </p:sp>
    </p:spTree>
    <p:extLst>
      <p:ext uri="{BB962C8B-B14F-4D97-AF65-F5344CB8AC3E}">
        <p14:creationId xmlns:p14="http://schemas.microsoft.com/office/powerpoint/2010/main" val="3880443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3532" y="1536174"/>
            <a:ext cx="11004936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cleanLaundry.ContinueWith</a:t>
            </a:r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(t =&gt; { </a:t>
            </a:r>
          </a:p>
          <a:p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</a:t>
            </a:r>
            <a:r>
              <a:rPr lang="en-US" sz="80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dryLaundry</a:t>
            </a:r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})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2109518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59052" y="1905506"/>
            <a:ext cx="7673896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await </a:t>
            </a:r>
            <a:r>
              <a:rPr lang="en-US" sz="9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cleanLaundry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en-US" sz="9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dryLaundry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9314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85523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Demo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</p:spTree>
    <p:extLst>
      <p:ext uri="{BB962C8B-B14F-4D97-AF65-F5344CB8AC3E}">
        <p14:creationId xmlns:p14="http://schemas.microsoft.com/office/powerpoint/2010/main" val="2132686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javascript</a:t>
            </a:r>
            <a:endParaRPr lang="de-CH" sz="1400" dirty="0"/>
          </a:p>
        </p:txBody>
      </p:sp>
      <p:sp>
        <p:nvSpPr>
          <p:cNvPr id="7" name="Rectangle 6"/>
          <p:cNvSpPr/>
          <p:nvPr/>
        </p:nvSpPr>
        <p:spPr>
          <a:xfrm>
            <a:off x="5764925" y="113415"/>
            <a:ext cx="6096000" cy="655564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function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chainAnimationsPromise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elem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animations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 {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let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ret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null;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let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p = </a:t>
            </a:r>
            <a:r>
              <a:rPr lang="de-CH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currentPromise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for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const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anim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of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animations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 {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p =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p.</a:t>
            </a:r>
            <a:r>
              <a:rPr lang="de-CH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then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function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val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 {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ret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val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return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anim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elem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);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})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}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return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p.</a:t>
            </a:r>
            <a:r>
              <a:rPr lang="de-CH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catch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function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(e) {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/*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ignore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and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keep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going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*/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}).</a:t>
            </a:r>
            <a:r>
              <a:rPr lang="de-CH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then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function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() {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return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8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ret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});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}</a:t>
            </a:r>
          </a:p>
        </p:txBody>
      </p:sp>
      <p:sp>
        <p:nvSpPr>
          <p:cNvPr id="8" name="Rectangle 7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ES2015</a:t>
            </a:r>
          </a:p>
        </p:txBody>
      </p:sp>
    </p:spTree>
    <p:extLst>
      <p:ext uri="{BB962C8B-B14F-4D97-AF65-F5344CB8AC3E}">
        <p14:creationId xmlns:p14="http://schemas.microsoft.com/office/powerpoint/2010/main" val="5266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6028" y="0"/>
            <a:ext cx="13953678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30620" y="2765394"/>
            <a:ext cx="499991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8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Try it out </a:t>
            </a:r>
            <a:r>
              <a:rPr lang="en-US" sz="8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babeljs.io</a:t>
            </a:r>
            <a:endParaRPr lang="de-CH" sz="88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7983" y="5796582"/>
            <a:ext cx="55851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$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npm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install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babel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plugin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-syntax-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functions</a:t>
            </a:r>
            <a:b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</a:b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$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npm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install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babel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plugin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-transform-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to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-generator</a:t>
            </a:r>
          </a:p>
        </p:txBody>
      </p:sp>
    </p:spTree>
    <p:extLst>
      <p:ext uri="{BB962C8B-B14F-4D97-AF65-F5344CB8AC3E}">
        <p14:creationId xmlns:p14="http://schemas.microsoft.com/office/powerpoint/2010/main" val="372304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50" y="1742883"/>
            <a:ext cx="5151939" cy="34346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723694" y="2132715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Solution Architect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Enthusiastic Software Engineer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Microsoft MVP for systems integration</a:t>
            </a:r>
          </a:p>
          <a:p>
            <a:endParaRPr lang="en-US" sz="28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@danielmarbach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particular.net/blog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planetgeek.ch</a:t>
            </a:r>
          </a:p>
        </p:txBody>
      </p:sp>
    </p:spTree>
    <p:extLst>
      <p:ext uri="{BB962C8B-B14F-4D97-AF65-F5344CB8AC3E}">
        <p14:creationId xmlns:p14="http://schemas.microsoft.com/office/powerpoint/2010/main" val="3601279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dart</a:t>
            </a:r>
            <a:endParaRPr lang="de-CH" sz="1400" dirty="0"/>
          </a:p>
        </p:txBody>
      </p:sp>
      <p:sp>
        <p:nvSpPr>
          <p:cNvPr id="4" name="Rectangle 3"/>
          <p:cNvSpPr/>
          <p:nvPr/>
        </p:nvSpPr>
        <p:spPr>
          <a:xfrm>
            <a:off x="5917324" y="1974822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runUsingFuture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()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//...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findEntrypoint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().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then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entrypoint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return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runExecutable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entrypoint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args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}).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then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flushThenExit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</a:t>
            </a:r>
          </a:p>
        </p:txBody>
      </p:sp>
      <p:sp>
        <p:nvSpPr>
          <p:cNvPr id="9" name="Rectangle 8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release 1.9</a:t>
            </a:r>
          </a:p>
        </p:txBody>
      </p:sp>
    </p:spTree>
    <p:extLst>
      <p:ext uri="{BB962C8B-B14F-4D97-AF65-F5344CB8AC3E}">
        <p14:creationId xmlns:p14="http://schemas.microsoft.com/office/powerpoint/2010/main" val="30774415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dart</a:t>
            </a:r>
            <a:endParaRPr lang="de-CH" sz="1400" dirty="0"/>
          </a:p>
        </p:txBody>
      </p:sp>
      <p:sp>
        <p:nvSpPr>
          <p:cNvPr id="7" name="Rectangle 6"/>
          <p:cNvSpPr/>
          <p:nvPr/>
        </p:nvSpPr>
        <p:spPr>
          <a:xfrm>
            <a:off x="5602013" y="1728601"/>
            <a:ext cx="616224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runUsingAsyncAwait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()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//...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entrypoint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findEntrypoint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exitCode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 </a:t>
            </a:r>
            <a:b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</a:b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runExecutable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entrypoint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args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flushThenExit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exitCode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release 1.9</a:t>
            </a:r>
          </a:p>
        </p:txBody>
      </p:sp>
    </p:spTree>
    <p:extLst>
      <p:ext uri="{BB962C8B-B14F-4D97-AF65-F5344CB8AC3E}">
        <p14:creationId xmlns:p14="http://schemas.microsoft.com/office/powerpoint/2010/main" val="3422393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python</a:t>
            </a:r>
            <a:endParaRPr lang="de-CH" sz="1400" dirty="0"/>
          </a:p>
        </p:txBody>
      </p:sp>
      <p:sp>
        <p:nvSpPr>
          <p:cNvPr id="4" name="Rectangle 3"/>
          <p:cNvSpPr/>
          <p:nvPr/>
        </p:nvSpPr>
        <p:spPr>
          <a:xfrm>
            <a:off x="5204864" y="1482379"/>
            <a:ext cx="6603509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import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asyncio</a:t>
            </a:r>
            <a:endParaRPr lang="de-CH" sz="32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def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http_get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domain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):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reader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writer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b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asyncio.open_connection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domain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80)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for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line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in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reader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: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('&gt;&gt;&gt;',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line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release 3.5</a:t>
            </a:r>
          </a:p>
        </p:txBody>
      </p:sp>
    </p:spTree>
    <p:extLst>
      <p:ext uri="{BB962C8B-B14F-4D97-AF65-F5344CB8AC3E}">
        <p14:creationId xmlns:p14="http://schemas.microsoft.com/office/powerpoint/2010/main" val="1155914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httpclient</a:t>
            </a:r>
            <a:endParaRPr lang="de-CH" sz="1400" dirty="0"/>
          </a:p>
        </p:txBody>
      </p:sp>
      <p:sp>
        <p:nvSpPr>
          <p:cNvPr id="4" name="Rectangle 3"/>
          <p:cNvSpPr/>
          <p:nvPr/>
        </p:nvSpPr>
        <p:spPr>
          <a:xfrm>
            <a:off x="5401875" y="1236158"/>
            <a:ext cx="719993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using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client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new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HttpClient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())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response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b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</a:b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client.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GetAsync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("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api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/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products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/1");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if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response.IsSuccessStatusCode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product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b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</a:b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   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response.Content.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ReadAsAsync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&lt;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Product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&gt;();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}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455192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Azure SDK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39536753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961064" y="256338"/>
            <a:ext cx="8212760" cy="5386090"/>
            <a:chOff x="305733" y="1132270"/>
            <a:chExt cx="8212760" cy="5386090"/>
          </a:xfrm>
        </p:grpSpPr>
        <p:sp>
          <p:nvSpPr>
            <p:cNvPr id="2" name="Rectangle 1"/>
            <p:cNvSpPr/>
            <p:nvPr/>
          </p:nvSpPr>
          <p:spPr>
            <a:xfrm>
              <a:off x="4459368" y="1132270"/>
              <a:ext cx="4059125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off</a:t>
              </a:r>
              <a:endParaRPr lang="de-CH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710011" y="5506456"/>
              <a:ext cx="7388561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4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I don’t care about your stupid </a:t>
              </a:r>
              <a:r>
                <a:rPr lang="en-US" sz="4400" dirty="0" err="1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async</a:t>
              </a:r>
              <a:r>
                <a:rPr lang="en-US" sz="44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 stuff!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305733" y="1132270"/>
              <a:ext cx="3733714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f…</a:t>
              </a:r>
              <a:endParaRPr lang="de-CH" sz="16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34017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cumbersome</a:t>
            </a:r>
            <a:endParaRPr lang="de-CH" sz="1200" dirty="0"/>
          </a:p>
        </p:txBody>
      </p:sp>
      <p:sp>
        <p:nvSpPr>
          <p:cNvPr id="4" name="Rectangle 3"/>
          <p:cNvSpPr/>
          <p:nvPr/>
        </p:nvSpPr>
        <p:spPr>
          <a:xfrm>
            <a:off x="5133919" y="291022"/>
            <a:ext cx="719993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class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VanillaHandler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: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IHandleMessages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&lt;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&gt; {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  <a:cs typeface="Consolas" panose="020B0609020204030204" pitchFamily="49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void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Handle(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message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)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AcquireVanillaFromGovernmentAsync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Result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DownloadRecipeFromBlobStorageAsync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InsertVanillaUsageInDocumentDBAsync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Result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StoreTelemetryDataInEventHubAsync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}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  <a:cs typeface="Consolas" panose="020B0609020204030204" pitchFamily="49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135038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wasteful</a:t>
            </a:r>
            <a:endParaRPr lang="de-CH" sz="1200" dirty="0"/>
          </a:p>
        </p:txBody>
      </p:sp>
      <p:sp>
        <p:nvSpPr>
          <p:cNvPr id="4" name="Rectangle 3"/>
          <p:cNvSpPr/>
          <p:nvPr/>
        </p:nvSpPr>
        <p:spPr>
          <a:xfrm>
            <a:off x="5133919" y="291022"/>
            <a:ext cx="719993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class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VanillaHandler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: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IHandleMessages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&lt;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&gt; {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  <a:cs typeface="Consolas" panose="020B0609020204030204" pitchFamily="49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void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Handle(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message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)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AcquireVanillaFromGovernmentAsync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Result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DownloadRecipeFromBlobStorageAsync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InsertVanillaUsageInDocumentDBAsync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Result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StoreTelemetryDataInEventHubAsync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}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  <a:cs typeface="Consolas" panose="020B0609020204030204" pitchFamily="49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291832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85523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Demo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</p:spTree>
    <p:extLst>
      <p:ext uri="{BB962C8B-B14F-4D97-AF65-F5344CB8AC3E}">
        <p14:creationId xmlns:p14="http://schemas.microsoft.com/office/powerpoint/2010/main" val="23347681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dangerous</a:t>
            </a:r>
            <a:endParaRPr lang="de-CH" sz="1200" dirty="0"/>
          </a:p>
        </p:txBody>
      </p:sp>
      <p:sp>
        <p:nvSpPr>
          <p:cNvPr id="4" name="Rectangle 3"/>
          <p:cNvSpPr/>
          <p:nvPr/>
        </p:nvSpPr>
        <p:spPr>
          <a:xfrm>
            <a:off x="5133919" y="291022"/>
            <a:ext cx="719993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class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VanillaHandler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: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IHandleMessages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&lt;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&gt; {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  <a:cs typeface="Consolas" panose="020B0609020204030204" pitchFamily="49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void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Handle(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message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)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AcquireVanillaFromGovernmentAsync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DownloadRecipeFromBlobStorageAsync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InsertVanillaUsageInDocumentDBAsync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StoreTelemetryDataInEventHubAsync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}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  <a:cs typeface="Consolas" panose="020B0609020204030204" pitchFamily="49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4852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Goals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290717"/>
            <a:ext cx="570672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CPU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 vs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IO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Threads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Tasks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best-practices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Why </a:t>
            </a:r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is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the future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2864408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dangerous</a:t>
            </a:r>
            <a:endParaRPr lang="de-CH" sz="1200" dirty="0"/>
          </a:p>
        </p:txBody>
      </p:sp>
      <p:sp>
        <p:nvSpPr>
          <p:cNvPr id="4" name="Rectangle 3"/>
          <p:cNvSpPr/>
          <p:nvPr/>
        </p:nvSpPr>
        <p:spPr>
          <a:xfrm>
            <a:off x="4992061" y="2321070"/>
            <a:ext cx="719993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Error	CS4033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	The 'await' operator can only be used within an </a:t>
            </a:r>
            <a:r>
              <a:rPr lang="en-US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async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method. Consider marking this method with the '</a:t>
            </a:r>
            <a:r>
              <a:rPr lang="en-US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async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' modifier and changing its return type to 'Task'.</a:t>
            </a:r>
          </a:p>
        </p:txBody>
      </p:sp>
    </p:spTree>
    <p:extLst>
      <p:ext uri="{BB962C8B-B14F-4D97-AF65-F5344CB8AC3E}">
        <p14:creationId xmlns:p14="http://schemas.microsoft.com/office/powerpoint/2010/main" val="34330203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dangerous</a:t>
            </a:r>
            <a:endParaRPr lang="de-CH" sz="1200" dirty="0"/>
          </a:p>
        </p:txBody>
      </p:sp>
      <p:sp>
        <p:nvSpPr>
          <p:cNvPr id="4" name="Rectangle 3"/>
          <p:cNvSpPr/>
          <p:nvPr/>
        </p:nvSpPr>
        <p:spPr>
          <a:xfrm>
            <a:off x="5133919" y="291022"/>
            <a:ext cx="7199939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class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VanillaHandler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: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IHandleMessages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&lt;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&gt; {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  <a:cs typeface="Consolas" panose="020B0609020204030204" pitchFamily="49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async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void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Handle(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message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)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AcquireVanillaFromGovernmentAsync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DownloadRecipeFromBlobStorageAsync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InsertVanillaUsageInDocumentDBAsync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StoreTelemetryDataInEventHubAsync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()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   }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  <a:cs typeface="Consolas" panose="020B0609020204030204" pitchFamily="49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798867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85523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Demo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</p:spTree>
    <p:extLst>
      <p:ext uri="{BB962C8B-B14F-4D97-AF65-F5344CB8AC3E}">
        <p14:creationId xmlns:p14="http://schemas.microsoft.com/office/powerpoint/2010/main" val="3759973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360196" y="1359861"/>
            <a:ext cx="8411217" cy="4347605"/>
            <a:chOff x="-113162" y="1359861"/>
            <a:chExt cx="8411217" cy="4347605"/>
          </a:xfrm>
        </p:grpSpPr>
        <p:sp>
          <p:nvSpPr>
            <p:cNvPr id="2" name="Rectangle 1"/>
            <p:cNvSpPr/>
            <p:nvPr/>
          </p:nvSpPr>
          <p:spPr>
            <a:xfrm>
              <a:off x="1909015" y="2129302"/>
              <a:ext cx="499991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Azure Service Bus</a:t>
              </a:r>
              <a:endParaRPr lang="de-CH" sz="500" dirty="0">
                <a:solidFill>
                  <a:schemeClr val="tx2"/>
                </a:solidFill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6225052" y="1975413"/>
              <a:ext cx="207300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26 times</a:t>
              </a:r>
              <a:endParaRPr lang="de-CH" sz="5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-113162" y="1359861"/>
              <a:ext cx="499991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400" dirty="0" err="1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NServiceBus</a:t>
              </a:r>
              <a:endParaRPr lang="de-CH" sz="500" dirty="0">
                <a:solidFill>
                  <a:schemeClr val="tx2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1909015" y="2957897"/>
              <a:ext cx="499991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Azure Storage Queues</a:t>
              </a:r>
              <a:endParaRPr lang="de-CH" sz="500" dirty="0">
                <a:solidFill>
                  <a:schemeClr val="tx2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25052" y="2804008"/>
              <a:ext cx="178446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6 times</a:t>
              </a:r>
              <a:endParaRPr lang="de-CH" sz="54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909015" y="3786492"/>
              <a:ext cx="499991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MSMQ</a:t>
              </a:r>
              <a:endParaRPr lang="de-CH" sz="500" dirty="0">
                <a:solidFill>
                  <a:schemeClr val="tx2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225051" y="3709547"/>
              <a:ext cx="178446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3 times</a:t>
              </a:r>
              <a:endParaRPr lang="de-CH" sz="5400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909015" y="4784136"/>
              <a:ext cx="5808000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more message throughput</a:t>
              </a:r>
              <a:endParaRPr lang="de-CH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92832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1210785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151173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66418" y="735955"/>
            <a:ext cx="9459165" cy="5386090"/>
            <a:chOff x="710011" y="1050953"/>
            <a:chExt cx="9459165" cy="5386090"/>
          </a:xfrm>
        </p:grpSpPr>
        <p:sp>
          <p:nvSpPr>
            <p:cNvPr id="2" name="Rectangle 1"/>
            <p:cNvSpPr/>
            <p:nvPr/>
          </p:nvSpPr>
          <p:spPr>
            <a:xfrm>
              <a:off x="3575704" y="1050953"/>
              <a:ext cx="6593472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Task</a:t>
              </a:r>
              <a:endParaRPr lang="de-CH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040633" y="1987168"/>
              <a:ext cx="220445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6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Forget thread!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710011" y="2538448"/>
              <a:ext cx="3033203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38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think</a:t>
              </a:r>
              <a:endParaRPr lang="de-CH" sz="16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90337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697040" y="735955"/>
            <a:ext cx="8466503" cy="5386090"/>
            <a:chOff x="1040633" y="1050953"/>
            <a:chExt cx="8466503" cy="5386090"/>
          </a:xfrm>
        </p:grpSpPr>
        <p:sp>
          <p:nvSpPr>
            <p:cNvPr id="2" name="Rectangle 1"/>
            <p:cNvSpPr/>
            <p:nvPr/>
          </p:nvSpPr>
          <p:spPr>
            <a:xfrm>
              <a:off x="3575704" y="1050953"/>
              <a:ext cx="5931432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cast</a:t>
              </a:r>
              <a:endParaRPr lang="de-CH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040633" y="1702859"/>
              <a:ext cx="2042547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The die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924083" y="2538448"/>
              <a:ext cx="1104790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38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is</a:t>
              </a:r>
              <a:endParaRPr lang="de-CH" sz="16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36596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NSB v6</a:t>
            </a:r>
            <a:endParaRPr lang="de-CH" dirty="0"/>
          </a:p>
        </p:txBody>
      </p:sp>
      <p:sp>
        <p:nvSpPr>
          <p:cNvPr id="3" name="Rectangle 2"/>
          <p:cNvSpPr/>
          <p:nvPr/>
        </p:nvSpPr>
        <p:spPr>
          <a:xfrm>
            <a:off x="6485270" y="1671407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Will be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Applies the shown best-</a:t>
            </a:r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practies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like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ConfigureAwait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(false) 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consequently, checked with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Roslyn analyzer</a:t>
            </a:r>
          </a:p>
        </p:txBody>
      </p:sp>
      <p:sp>
        <p:nvSpPr>
          <p:cNvPr id="4" name="Rectangle 3"/>
          <p:cNvSpPr/>
          <p:nvPr/>
        </p:nvSpPr>
        <p:spPr>
          <a:xfrm>
            <a:off x="891691" y="5318610"/>
            <a:ext cx="47259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particular.net/blog/async-await-its-time</a:t>
            </a:r>
          </a:p>
        </p:txBody>
      </p:sp>
    </p:spTree>
    <p:extLst>
      <p:ext uri="{BB962C8B-B14F-4D97-AF65-F5344CB8AC3E}">
        <p14:creationId xmlns:p14="http://schemas.microsoft.com/office/powerpoint/2010/main" val="30279418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0" y="1671407"/>
            <a:ext cx="570672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Task.Run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Factory.StartNew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for CPU-bound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directly for IO-bound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instead of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void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24361829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997839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Libraries and frameworks should 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ConfigureAwait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(false)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don’t mix blocking and asynchronous code</a:t>
            </a:r>
            <a:endParaRPr lang="de-CH" sz="36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866041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773940741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800524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5321" y="92990"/>
            <a:ext cx="7132104" cy="676501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2078" y="3298577"/>
            <a:ext cx="42322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go.particular.net/</a:t>
            </a:r>
            <a:r>
              <a:rPr lang="de-CH" sz="40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DNCO16</a:t>
            </a:r>
          </a:p>
        </p:txBody>
      </p:sp>
    </p:spTree>
    <p:extLst>
      <p:ext uri="{BB962C8B-B14F-4D97-AF65-F5344CB8AC3E}">
        <p14:creationId xmlns:p14="http://schemas.microsoft.com/office/powerpoint/2010/main" val="22747749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64014" y="3127733"/>
            <a:ext cx="762580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github.com/</a:t>
            </a:r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danielmarbach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/</a:t>
            </a:r>
            <a:r>
              <a:rPr lang="en-US" sz="54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Async.DieIsCast</a:t>
            </a:r>
            <a:endParaRPr lang="de-CH" sz="4000" dirty="0">
              <a:solidFill>
                <a:schemeClr val="accent4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64014" y="1124536"/>
            <a:ext cx="6463629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Slides, Links…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15814491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74302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Q &amp; A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21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6771" y="1851645"/>
            <a:ext cx="5838458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Thanks</a:t>
            </a:r>
            <a:endParaRPr lang="de-CH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68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602318414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102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" y="4399885"/>
            <a:ext cx="6494332" cy="2117193"/>
            <a:chOff x="383492" y="3586634"/>
            <a:chExt cx="6494332" cy="2117193"/>
          </a:xfrm>
        </p:grpSpPr>
        <p:sp>
          <p:nvSpPr>
            <p:cNvPr id="3" name="Rectangle 2"/>
            <p:cNvSpPr/>
            <p:nvPr/>
          </p:nvSpPr>
          <p:spPr>
            <a:xfrm>
              <a:off x="623258" y="5005441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83492" y="3586634"/>
              <a:ext cx="649433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72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event-driven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945376" y="5057496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async</a:t>
            </a:r>
            <a:endParaRPr lang="de-CH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478101"/>
            <a:ext cx="3931139" cy="589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367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5810" y="1765712"/>
            <a:ext cx="4865112" cy="332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uniform</a:t>
            </a:r>
          </a:p>
        </p:txBody>
      </p:sp>
    </p:spTree>
    <p:extLst>
      <p:ext uri="{BB962C8B-B14F-4D97-AF65-F5344CB8AC3E}">
        <p14:creationId xmlns:p14="http://schemas.microsoft.com/office/powerpoint/2010/main" val="1709827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9" name="Rectangle 8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IO-bound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7019750" y="572697"/>
            <a:ext cx="3699414" cy="54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32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301" y="1292087"/>
            <a:ext cx="5597263" cy="432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CPU-bound</a:t>
            </a:r>
          </a:p>
        </p:txBody>
      </p:sp>
    </p:spTree>
    <p:extLst>
      <p:ext uri="{BB962C8B-B14F-4D97-AF65-F5344CB8AC3E}">
        <p14:creationId xmlns:p14="http://schemas.microsoft.com/office/powerpoint/2010/main" val="984262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0000"/>
      </a:accent1>
      <a:accent2>
        <a:srgbClr val="ED7D31"/>
      </a:accent2>
      <a:accent3>
        <a:srgbClr val="A5A5A5"/>
      </a:accent3>
      <a:accent4>
        <a:srgbClr val="FFAF00"/>
      </a:accent4>
      <a:accent5>
        <a:srgbClr val="4472C4"/>
      </a:accent5>
      <a:accent6>
        <a:srgbClr val="70AD47"/>
      </a:accent6>
      <a:hlink>
        <a:srgbClr val="3F3F3F"/>
      </a:hlink>
      <a:folHlink>
        <a:srgbClr val="3F3F3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1736</Words>
  <Application>Microsoft Office PowerPoint</Application>
  <PresentationFormat>Widescreen</PresentationFormat>
  <Paragraphs>364</Paragraphs>
  <Slides>43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Consolas</vt:lpstr>
      <vt:lpstr>Yanone Kaffeesatz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danielmarbach</dc:creator>
  <cp:lastModifiedBy>Daniel Marbach</cp:lastModifiedBy>
  <cp:revision>97</cp:revision>
  <dcterms:created xsi:type="dcterms:W3CDTF">2016-02-22T14:00:45Z</dcterms:created>
  <dcterms:modified xsi:type="dcterms:W3CDTF">2016-05-11T08:53:44Z</dcterms:modified>
</cp:coreProperties>
</file>

<file path=docProps/thumbnail.jpeg>
</file>